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40"/>
  </p:handoutMasterIdLst>
  <p:sldIdLst>
    <p:sldId id="256" r:id="rId3"/>
    <p:sldId id="258" r:id="rId4"/>
    <p:sldId id="257" r:id="rId6"/>
    <p:sldId id="259" r:id="rId7"/>
    <p:sldId id="319" r:id="rId8"/>
    <p:sldId id="316" r:id="rId9"/>
    <p:sldId id="317" r:id="rId10"/>
    <p:sldId id="318" r:id="rId11"/>
    <p:sldId id="320" r:id="rId12"/>
    <p:sldId id="321" r:id="rId13"/>
    <p:sldId id="293" r:id="rId14"/>
    <p:sldId id="264" r:id="rId15"/>
    <p:sldId id="269" r:id="rId16"/>
    <p:sldId id="323" r:id="rId17"/>
    <p:sldId id="322" r:id="rId18"/>
    <p:sldId id="271" r:id="rId19"/>
    <p:sldId id="330" r:id="rId20"/>
    <p:sldId id="332" r:id="rId21"/>
    <p:sldId id="326" r:id="rId22"/>
    <p:sldId id="331" r:id="rId23"/>
    <p:sldId id="327" r:id="rId24"/>
    <p:sldId id="274" r:id="rId25"/>
    <p:sldId id="294" r:id="rId26"/>
    <p:sldId id="285" r:id="rId27"/>
    <p:sldId id="286" r:id="rId28"/>
    <p:sldId id="287" r:id="rId29"/>
    <p:sldId id="288" r:id="rId30"/>
    <p:sldId id="292" r:id="rId31"/>
    <p:sldId id="349" r:id="rId32"/>
    <p:sldId id="350" r:id="rId33"/>
    <p:sldId id="324" r:id="rId34"/>
    <p:sldId id="348" r:id="rId35"/>
    <p:sldId id="347" r:id="rId36"/>
    <p:sldId id="275" r:id="rId37"/>
    <p:sldId id="277" r:id="rId38"/>
    <p:sldId id="276" r:id="rId39"/>
  </p:sldIdLst>
  <p:sldSz cx="9144000" cy="5715000" type="screen16x1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00FF"/>
    <a:srgbClr val="586E75"/>
    <a:srgbClr val="211962"/>
    <a:srgbClr val="08A0E9"/>
    <a:srgbClr val="543FFF"/>
    <a:srgbClr val="F8F8F8"/>
    <a:srgbClr val="FCF2D4"/>
    <a:srgbClr val="FBEDC5"/>
    <a:srgbClr val="FDF6E3"/>
    <a:srgbClr val="FAEA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6420" autoAdjust="0"/>
    <p:restoredTop sz="76796" autoAdjust="0"/>
  </p:normalViewPr>
  <p:slideViewPr>
    <p:cSldViewPr>
      <p:cViewPr varScale="1">
        <p:scale>
          <a:sx n="71" d="100"/>
          <a:sy n="71" d="100"/>
        </p:scale>
        <p:origin x="1320" y="48"/>
      </p:cViewPr>
      <p:guideLst>
        <p:guide orient="horz" pos="1800"/>
        <p:guide pos="2892"/>
      </p:guideLst>
    </p:cSldViewPr>
  </p:slideViewPr>
  <p:outlineViewPr>
    <p:cViewPr>
      <p:scale>
        <a:sx n="33" d="100"/>
        <a:sy n="33" d="100"/>
      </p:scale>
      <p:origin x="0" y="1069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840" y="60"/>
      </p:cViewPr>
      <p:guideLst>
        <p:guide orient="horz" pos="2160"/>
        <p:guide pos="289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BAD0EA-A85A-4CC3-87AD-A63C5AC0C575}" type="datetimeFigureOut">
              <a:rPr lang="es-AR" smtClean="0"/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5AFF8A-FD4B-4F25-9E62-1B270A15F0C8}" type="slidenum">
              <a:rPr lang="es-AR" smtClean="0"/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28675" y="263525"/>
            <a:ext cx="7486650" cy="46783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23528" y="5013176"/>
            <a:ext cx="8496944" cy="13304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38065-DE38-4E1F-8FC6-4F9459B13AE4}" type="slidenum">
              <a:rPr lang="en-GB" smtClean="0"/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2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3.xm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304" y="476433"/>
            <a:ext cx="7886700" cy="300839"/>
          </a:xfrm>
        </p:spPr>
        <p:txBody>
          <a:bodyPr anchor="b"/>
          <a:lstStyle>
            <a:lvl1pPr>
              <a:defRPr sz="5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31800" y="936447"/>
            <a:ext cx="8280400" cy="352150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1800" y="4937125"/>
            <a:ext cx="8280400" cy="479778"/>
          </a:xfrm>
        </p:spPr>
        <p:txBody>
          <a:bodyPr>
            <a:noAutofit/>
          </a:bodyPr>
          <a:lstStyle>
            <a:lvl1pPr>
              <a:defRPr sz="1220"/>
            </a:lvl1pPr>
            <a:lvl2pPr>
              <a:defRPr sz="1220"/>
            </a:lvl2pPr>
            <a:lvl3pPr>
              <a:defRPr sz="1220"/>
            </a:lvl3pPr>
            <a:lvl4pPr>
              <a:defRPr sz="1220"/>
            </a:lvl4pPr>
            <a:lvl5pPr>
              <a:defRPr sz="1220"/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3929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1525" y="912184"/>
            <a:ext cx="7375781" cy="665174"/>
          </a:xfrm>
        </p:spPr>
        <p:txBody>
          <a:bodyPr anchor="t">
            <a:noAutofit/>
          </a:bodyPr>
          <a:lstStyle>
            <a:lvl1pPr algn="l">
              <a:defRPr sz="4445" b="0" i="0" cap="small" baseline="0">
                <a:solidFill>
                  <a:schemeClr val="tx1"/>
                </a:solidFill>
                <a:latin typeface="Gotham Light" charset="0"/>
                <a:cs typeface="Gotham Light" charset="0"/>
              </a:defRPr>
            </a:lvl1pPr>
          </a:lstStyle>
          <a:p>
            <a:r>
              <a:rPr lang="es-AR" dirty="0"/>
              <a:t>TÍTULO DE LA PRESENTACIÓN</a:t>
            </a:r>
            <a:endParaRPr lang="es-AR" dirty="0"/>
          </a:p>
        </p:txBody>
      </p:sp>
      <p:sp>
        <p:nvSpPr>
          <p:cNvPr id="4" name="Rounded Rectangle 3"/>
          <p:cNvSpPr/>
          <p:nvPr userDrawn="1"/>
        </p:nvSpPr>
        <p:spPr>
          <a:xfrm>
            <a:off x="-38100" y="-30760"/>
            <a:ext cx="9220214" cy="5778529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796136" y="3737984"/>
            <a:ext cx="2808312" cy="454949"/>
          </a:xfrm>
        </p:spPr>
        <p:txBody>
          <a:bodyPr/>
          <a:lstStyle>
            <a:lvl1pPr marL="635" indent="0" algn="r">
              <a:buNone/>
              <a:defRPr>
                <a:latin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Elio Campitelli</a:t>
            </a:r>
            <a:endParaRPr lang="en-GB" dirty="0"/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5364088" y="4192936"/>
            <a:ext cx="4104456" cy="1"/>
          </a:xfrm>
          <a:prstGeom prst="line">
            <a:avLst/>
          </a:prstGeom>
          <a:ln w="4445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-540568" y="857281"/>
            <a:ext cx="7200800" cy="1"/>
          </a:xfrm>
          <a:prstGeom prst="line">
            <a:avLst/>
          </a:prstGeom>
          <a:ln w="7620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 userDrawn="1"/>
        </p:nvSpPr>
        <p:spPr>
          <a:xfrm>
            <a:off x="-38100" y="-30760"/>
            <a:ext cx="9220214" cy="5778529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-396552" y="857281"/>
            <a:ext cx="5760640" cy="1"/>
          </a:xfrm>
          <a:prstGeom prst="line">
            <a:avLst/>
          </a:prstGeom>
          <a:ln w="7620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22068" y="217210"/>
            <a:ext cx="5042025" cy="640071"/>
          </a:xfrm>
        </p:spPr>
        <p:txBody>
          <a:bodyPr>
            <a:normAutofit/>
          </a:bodyPr>
          <a:lstStyle>
            <a:lvl1pPr marL="635" indent="0">
              <a:buNone/>
              <a:defRPr sz="3555" cap="small" baseline="0">
                <a:latin typeface="Gotham Light" charset="0"/>
                <a:cs typeface="Gotham Light" charset="0"/>
              </a:defRPr>
            </a:lvl1pPr>
          </a:lstStyle>
          <a:p>
            <a:pPr lvl="0"/>
            <a:r>
              <a:rPr lang="en-GB" dirty="0"/>
              <a:t>SUBTÍTULO</a:t>
            </a:r>
            <a:endParaRPr lang="en-GB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-38100" y="-30760"/>
            <a:ext cx="9220214" cy="5778529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 userDrawn="1"/>
        </p:nvSpPr>
        <p:spPr>
          <a:xfrm>
            <a:off x="-38100" y="-30760"/>
            <a:ext cx="9220214" cy="5778529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-540568" y="857281"/>
            <a:ext cx="5904656" cy="1"/>
          </a:xfrm>
          <a:prstGeom prst="line">
            <a:avLst/>
          </a:prstGeom>
          <a:ln w="7620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22703" y="217210"/>
            <a:ext cx="5042025" cy="640071"/>
          </a:xfrm>
        </p:spPr>
        <p:txBody>
          <a:bodyPr>
            <a:normAutofit/>
          </a:bodyPr>
          <a:lstStyle>
            <a:lvl1pPr marL="635" indent="0">
              <a:buNone/>
              <a:defRPr sz="3555" cap="none" baseline="0">
                <a:latin typeface="Fira Code" panose="020B0609050000020004" pitchFamily="49" charset="0"/>
                <a:ea typeface="Fira Code" panose="020B0609050000020004" pitchFamily="49" charset="0"/>
              </a:defRPr>
            </a:lvl1pPr>
          </a:lstStyle>
          <a:p>
            <a:pPr lvl="0"/>
            <a:r>
              <a:rPr lang="en-GB" dirty="0" err="1"/>
              <a:t>funcion</a:t>
            </a:r>
            <a:r>
              <a:rPr lang="en-GB" dirty="0"/>
              <a:t>()</a:t>
            </a:r>
            <a:endParaRPr lang="en-GB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-38100" y="-30760"/>
            <a:ext cx="9220214" cy="5778529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474354" y="-262891"/>
            <a:ext cx="10081135" cy="1560449"/>
          </a:xfrm>
          <a:prstGeom prst="rect">
            <a:avLst/>
          </a:prstGeom>
          <a:pattFill prst="trellis">
            <a:fgClr>
              <a:srgbClr val="8F001E"/>
            </a:fgClr>
            <a:bgClr>
              <a:srgbClr val="640015"/>
            </a:bgClr>
          </a:pattFill>
          <a:ln w="19050">
            <a:solidFill>
              <a:srgbClr val="21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AR" sz="200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15521" y="620789"/>
            <a:ext cx="8712981" cy="1020149"/>
          </a:xfrm>
        </p:spPr>
        <p:txBody>
          <a:bodyPr anchor="ctr">
            <a:noAutofit/>
          </a:bodyPr>
          <a:lstStyle>
            <a:lvl1pPr marL="0" indent="0">
              <a:buNone/>
              <a:defRPr sz="4000" b="0" u="none" cap="sm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381000" indent="0">
              <a:buNone/>
              <a:defRPr sz="3335">
                <a:solidFill>
                  <a:schemeClr val="bg1"/>
                </a:solidFill>
              </a:defRPr>
            </a:lvl2pPr>
            <a:lvl3pPr marL="762000" indent="0">
              <a:buNone/>
              <a:defRPr sz="3335">
                <a:solidFill>
                  <a:schemeClr val="bg1"/>
                </a:solidFill>
              </a:defRPr>
            </a:lvl3pPr>
            <a:lvl4pPr marL="1143000" indent="0">
              <a:buNone/>
              <a:defRPr sz="3335">
                <a:solidFill>
                  <a:schemeClr val="bg1"/>
                </a:solidFill>
              </a:defRPr>
            </a:lvl4pPr>
            <a:lvl5pPr marL="1524000" indent="0">
              <a:buNone/>
              <a:defRPr sz="3335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Introducción</a:t>
            </a:r>
            <a:endParaRPr lang="es-AR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611189" y="1597042"/>
            <a:ext cx="7993074" cy="3301549"/>
          </a:xfrm>
        </p:spPr>
        <p:txBody>
          <a:bodyPr>
            <a:normAutofit/>
          </a:bodyPr>
          <a:lstStyle>
            <a:lvl1pPr marL="0" indent="0">
              <a:buNone/>
              <a:defRPr sz="2335"/>
            </a:lvl1pPr>
            <a:lvl2pPr marL="381000" indent="0">
              <a:buNone/>
              <a:defRPr/>
            </a:lvl2pPr>
            <a:lvl3pPr marL="762000" indent="0">
              <a:buNone/>
              <a:defRPr/>
            </a:lvl3pPr>
            <a:lvl4pPr marL="1143000" indent="0">
              <a:buNone/>
              <a:defRPr/>
            </a:lvl4pPr>
            <a:lvl5pPr marL="1524000" indent="0">
              <a:buNone/>
              <a:defRPr/>
            </a:lvl5pPr>
          </a:lstStyle>
          <a:p>
            <a:pPr lvl="0"/>
            <a:r>
              <a:rPr lang="en-US" dirty="0" err="1"/>
              <a:t>Descripción</a:t>
            </a:r>
            <a:endParaRPr lang="es-AR" dirty="0"/>
          </a:p>
        </p:txBody>
      </p:sp>
      <p:sp>
        <p:nvSpPr>
          <p:cNvPr id="6" name="Rounded Rectangle 5"/>
          <p:cNvSpPr/>
          <p:nvPr userDrawn="1"/>
        </p:nvSpPr>
        <p:spPr>
          <a:xfrm>
            <a:off x="-38100" y="-30760"/>
            <a:ext cx="9220214" cy="5778529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93204"/>
            <a:ext cx="7886700" cy="2632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554" y="625252"/>
            <a:ext cx="8174891" cy="39604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 flipV="1">
            <a:off x="-474354" y="1297559"/>
            <a:ext cx="10081135" cy="4621330"/>
          </a:xfrm>
          <a:prstGeom prst="rect">
            <a:avLst/>
          </a:prstGeom>
          <a:pattFill prst="trellis">
            <a:fgClr>
              <a:srgbClr val="8F001E"/>
            </a:fgClr>
            <a:bgClr>
              <a:srgbClr val="640015"/>
            </a:bgClr>
          </a:pattFill>
          <a:ln w="19050">
            <a:solidFill>
              <a:srgbClr val="21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AR" sz="200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16005" y="616341"/>
            <a:ext cx="8712013" cy="1020149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4000" b="0" u="none" cap="small" baseline="0">
                <a:pattFill prst="trellis">
                  <a:fgClr>
                    <a:srgbClr val="8F001E"/>
                  </a:fgClr>
                  <a:bgClr>
                    <a:srgbClr val="640015"/>
                  </a:bgClr>
                </a:pattFill>
                <a:latin typeface="Arial Black" panose="020B0A04020102020204" pitchFamily="34" charset="0"/>
              </a:defRPr>
            </a:lvl1pPr>
            <a:lvl2pPr marL="381000" indent="0">
              <a:buNone/>
              <a:defRPr sz="3335">
                <a:solidFill>
                  <a:schemeClr val="bg1"/>
                </a:solidFill>
              </a:defRPr>
            </a:lvl2pPr>
            <a:lvl3pPr marL="762000" indent="0">
              <a:buNone/>
              <a:defRPr sz="3335">
                <a:solidFill>
                  <a:schemeClr val="bg1"/>
                </a:solidFill>
              </a:defRPr>
            </a:lvl3pPr>
            <a:lvl4pPr marL="1143000" indent="0">
              <a:buNone/>
              <a:defRPr sz="3335">
                <a:solidFill>
                  <a:schemeClr val="bg1"/>
                </a:solidFill>
              </a:defRPr>
            </a:lvl4pPr>
            <a:lvl5pPr marL="1524000" indent="0">
              <a:buNone/>
              <a:defRPr sz="3335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Introducción</a:t>
            </a:r>
            <a:endParaRPr lang="es-AR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539751" y="1477967"/>
            <a:ext cx="8064512" cy="3900648"/>
          </a:xfrm>
        </p:spPr>
        <p:txBody>
          <a:bodyPr>
            <a:normAutofit/>
          </a:bodyPr>
          <a:lstStyle>
            <a:lvl1pPr>
              <a:defRPr sz="2335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665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5" name="Rounded Rectangle 4"/>
          <p:cNvSpPr/>
          <p:nvPr userDrawn="1"/>
        </p:nvSpPr>
        <p:spPr>
          <a:xfrm>
            <a:off x="-38100" y="-30760"/>
            <a:ext cx="9220214" cy="5778529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 userDrawn="1"/>
        </p:nvSpPr>
        <p:spPr>
          <a:xfrm>
            <a:off x="-324544" y="1357576"/>
            <a:ext cx="8064908" cy="1020293"/>
          </a:xfrm>
          <a:prstGeom prst="roundRect">
            <a:avLst>
              <a:gd name="adj" fmla="val 215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84219" y="1357553"/>
            <a:ext cx="6191259" cy="1020149"/>
          </a:xfrm>
        </p:spPr>
        <p:txBody>
          <a:bodyPr anchor="ctr">
            <a:noAutofit/>
          </a:bodyPr>
          <a:lstStyle>
            <a:lvl1pPr marL="0" indent="0">
              <a:buNone/>
              <a:defRPr sz="3335">
                <a:solidFill>
                  <a:schemeClr val="bg1"/>
                </a:solidFill>
              </a:defRPr>
            </a:lvl1pPr>
            <a:lvl2pPr marL="381000" indent="0">
              <a:buNone/>
              <a:defRPr sz="3335">
                <a:solidFill>
                  <a:schemeClr val="bg1"/>
                </a:solidFill>
              </a:defRPr>
            </a:lvl2pPr>
            <a:lvl3pPr marL="762000" indent="0">
              <a:buNone/>
              <a:defRPr sz="3335">
                <a:solidFill>
                  <a:schemeClr val="bg1"/>
                </a:solidFill>
              </a:defRPr>
            </a:lvl3pPr>
            <a:lvl4pPr marL="1143000" indent="0">
              <a:buNone/>
              <a:defRPr sz="3335">
                <a:solidFill>
                  <a:schemeClr val="bg1"/>
                </a:solidFill>
              </a:defRPr>
            </a:lvl4pPr>
            <a:lvl5pPr marL="1524000" indent="0">
              <a:buNone/>
              <a:defRPr sz="3335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4" name="Rounded Rectangle 3"/>
          <p:cNvSpPr/>
          <p:nvPr userDrawn="1"/>
        </p:nvSpPr>
        <p:spPr>
          <a:xfrm>
            <a:off x="-38100" y="-30760"/>
            <a:ext cx="9220214" cy="5778529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5" y="5297898"/>
            <a:ext cx="2133603" cy="304324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5" y="5297898"/>
            <a:ext cx="2895604" cy="304324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15" y="5297898"/>
            <a:ext cx="2133603" cy="304324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-38100" y="-30761"/>
            <a:ext cx="9220214" cy="5778529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  <p:sp>
        <p:nvSpPr>
          <p:cNvPr id="10" name="Rounded Rectangle 9"/>
          <p:cNvSpPr/>
          <p:nvPr userDrawn="1"/>
        </p:nvSpPr>
        <p:spPr>
          <a:xfrm>
            <a:off x="-38100" y="-30761"/>
            <a:ext cx="9220214" cy="5778529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537AE976-010A-4AAB-98A0-551C363228A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3CEE00CA-6D12-45D0-ACCF-20E685AFFE1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537AE976-010A-4AAB-98A0-551C363228AC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3CEE00CA-6D12-45D0-ACCF-20E685AFFE1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ounded Rectangle 3"/>
          <p:cNvSpPr/>
          <p:nvPr userDrawn="1"/>
        </p:nvSpPr>
        <p:spPr>
          <a:xfrm>
            <a:off x="-38100" y="-30761"/>
            <a:ext cx="9220214" cy="5778529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Gotham Light" charset="0"/>
          <a:ea typeface="+mj-ea"/>
          <a:cs typeface="Gotham Light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80604020202020204" pitchFamily="34" charset="0"/>
        <a:buChar char="•"/>
        <a:defRPr sz="2100" kern="1200">
          <a:solidFill>
            <a:schemeClr val="tx1"/>
          </a:solidFill>
          <a:latin typeface="Gotham Light" charset="0"/>
          <a:ea typeface="+mn-ea"/>
          <a:cs typeface="Gotham Light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Gotham Light" charset="0"/>
          <a:ea typeface="+mn-ea"/>
          <a:cs typeface="Gotham Light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500" kern="1200">
          <a:solidFill>
            <a:schemeClr val="tx1"/>
          </a:solidFill>
          <a:latin typeface="Gotham Light" charset="0"/>
          <a:ea typeface="+mn-ea"/>
          <a:cs typeface="Gotham Light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Gotham Light" charset="0"/>
          <a:ea typeface="+mn-ea"/>
          <a:cs typeface="Gotham Light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Gotham Light" charset="0"/>
          <a:ea typeface="+mn-ea"/>
          <a:cs typeface="Gotham Light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8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4.G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GIF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8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9.GIF"/><Relationship Id="rId1" Type="http://schemas.openxmlformats.org/officeDocument/2006/relationships/image" Target="../media/image28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0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1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1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en-US"/>
              <a:t>Si te gusta la estadística</a:t>
            </a:r>
            <a:br>
              <a:rPr lang="en-US" altLang="en-US"/>
            </a:br>
            <a:r>
              <a:rPr lang="en-US" altLang="en-US"/>
              <a:t>bancate los </a:t>
            </a:r>
            <a:r>
              <a:rPr lang="en-US" altLang="en-US" b="1"/>
              <a:t>metámeros</a:t>
            </a:r>
            <a:endParaRPr lang="en-US" altLang="en-US" b="1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en-US"/>
              <a:t>Elio Campitelli</a:t>
            </a:r>
            <a:endParaRPr lang="en-US" altLang="en-US"/>
          </a:p>
        </p:txBody>
      </p:sp>
      <p:sp>
        <p:nvSpPr>
          <p:cNvPr id="7" name="Text Placeholder 2"/>
          <p:cNvSpPr txBox="1"/>
          <p:nvPr/>
        </p:nvSpPr>
        <p:spPr>
          <a:xfrm>
            <a:off x="6228819" y="4517798"/>
            <a:ext cx="2376264" cy="8716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635" indent="0" algn="r" defTabSz="685800" rtl="0" eaLnBrk="1" latinLnBrk="0" hangingPunct="1">
              <a:spcBef>
                <a:spcPct val="15000"/>
              </a:spcBef>
              <a:buFont typeface="Arial" panose="0208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3995" algn="l" defTabSz="685800" rtl="0" eaLnBrk="1" latinLnBrk="0" hangingPunct="1">
              <a:spcBef>
                <a:spcPct val="15000"/>
              </a:spcBef>
              <a:buFont typeface="Arial" panose="02080604020202020204" pitchFamily="34" charset="0"/>
              <a:buChar char="–"/>
              <a:defRPr sz="2100" kern="1200">
                <a:solidFill>
                  <a:schemeClr val="tx1"/>
                </a:solidFill>
                <a:latin typeface="Gotham Black" charset="0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spcBef>
                <a:spcPct val="150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lack" charset="0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spcBef>
                <a:spcPct val="15000"/>
              </a:spcBef>
              <a:buFont typeface="Arial" panose="02080604020202020204" pitchFamily="34" charset="0"/>
              <a:buChar char="–"/>
              <a:defRPr sz="1500" kern="1200">
                <a:solidFill>
                  <a:schemeClr val="tx1"/>
                </a:solidFill>
                <a:latin typeface="Gotham Black" charset="0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spcBef>
                <a:spcPct val="15000"/>
              </a:spcBef>
              <a:buFont typeface="Arial" panose="02080604020202020204" pitchFamily="34" charset="0"/>
              <a:buChar char="»"/>
              <a:defRPr sz="1500" kern="1200">
                <a:solidFill>
                  <a:schemeClr val="tx1"/>
                </a:solidFill>
                <a:latin typeface="Gotham Black" charset="0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spcBef>
                <a:spcPct val="15000"/>
              </a:spcBef>
              <a:buFont typeface="Arial" panose="0208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spcBef>
                <a:spcPct val="15000"/>
              </a:spcBef>
              <a:buFont typeface="Arial" panose="0208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spcBef>
                <a:spcPct val="15000"/>
              </a:spcBef>
              <a:buFont typeface="Arial" panose="0208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spcBef>
                <a:spcPct val="15000"/>
              </a:spcBef>
              <a:buFont typeface="Arial" panose="0208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 Awesome 5 Brands" panose="02000503000000000000" pitchFamily="50" charset="0"/>
              </a:rPr>
              <a:t></a:t>
            </a:r>
            <a:r>
              <a:rPr lang="en-GB" sz="2000" dirty="0">
                <a:solidFill>
                  <a:srgbClr val="08A0E9"/>
                </a:solidFill>
                <a:latin typeface="Font Awesome 5 Brands" panose="02000503000000000000" pitchFamily="50" charset="0"/>
              </a:rPr>
              <a:t> </a:t>
            </a:r>
            <a:r>
              <a:rPr lang="en-GB" sz="2000" dirty="0" err="1">
                <a:latin typeface="Gotham Light" charset="0"/>
                <a:cs typeface="Gotham Light" charset="0"/>
              </a:rPr>
              <a:t>eliocamp</a:t>
            </a:r>
            <a:endParaRPr lang="en-GB" sz="2000" dirty="0" err="1">
              <a:latin typeface="Gotham Light" charset="0"/>
              <a:cs typeface="Gotham Light" charset="0"/>
            </a:endParaRPr>
          </a:p>
          <a:p>
            <a:r>
              <a:rPr lang="en-GB" sz="2000" dirty="0">
                <a:solidFill>
                  <a:srgbClr val="08A0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 Awesome 5 Brands" panose="02000503000000000000" pitchFamily="50" charset="0"/>
              </a:rPr>
              <a:t></a:t>
            </a:r>
            <a:r>
              <a:rPr lang="en-GB" sz="2000" dirty="0">
                <a:solidFill>
                  <a:srgbClr val="08A0E9"/>
                </a:solidFill>
                <a:latin typeface="Gotham Book" pitchFamily="50" charset="0"/>
              </a:rPr>
              <a:t> </a:t>
            </a:r>
            <a:r>
              <a:rPr lang="en-GB" sz="2000" dirty="0" err="1">
                <a:latin typeface="Gotham Light" charset="0"/>
                <a:cs typeface="Gotham Light" charset="0"/>
              </a:rPr>
              <a:t>d_olivaw</a:t>
            </a:r>
            <a:endParaRPr lang="en-GB" sz="2000" dirty="0">
              <a:latin typeface="Fira Code" panose="020B0609050000020004" pitchFamily="49" charset="0"/>
              <a:cs typeface="Fira Code" panose="020B0609050000020004" pitchFamily="49" charset="0"/>
            </a:endParaRPr>
          </a:p>
          <a:p>
            <a:endParaRPr lang="en-GB" sz="2000" dirty="0">
              <a:latin typeface="Fira Code" panose="020B0609050000020004" pitchFamily="49" charset="0"/>
              <a:cs typeface="Fira Code" panose="020B06090500000200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016" y="4424623"/>
            <a:ext cx="1023632" cy="9667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635" y="2820035"/>
            <a:ext cx="2564130" cy="1986915"/>
          </a:xfrm>
          <a:prstGeom prst="rect">
            <a:avLst/>
          </a:prstGeom>
        </p:spPr>
      </p:pic>
      <p:pic>
        <p:nvPicPr>
          <p:cNvPr id="6" name="Picture 5" descr="cabeza"/>
          <p:cNvPicPr>
            <a:picLocks noChangeAspect="1"/>
          </p:cNvPicPr>
          <p:nvPr/>
        </p:nvPicPr>
        <p:blipFill>
          <a:blip r:embed="rId2"/>
          <a:srcRect b="14267"/>
          <a:stretch>
            <a:fillRect/>
          </a:stretch>
        </p:blipFill>
        <p:spPr>
          <a:xfrm>
            <a:off x="5757545" y="2820035"/>
            <a:ext cx="2425700" cy="2079625"/>
          </a:xfrm>
          <a:prstGeom prst="rect">
            <a:avLst/>
          </a:prstGeom>
        </p:spPr>
      </p:pic>
      <p:pic>
        <p:nvPicPr>
          <p:cNvPr id="15" name="Picture 14" descr="/home/elio/Documents/latinR2019/Presentación/azul_espectro.pngazul_espectr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3220" y="287020"/>
            <a:ext cx="3657600" cy="27432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884555" y="2515235"/>
            <a:ext cx="1068705" cy="10496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2053590" y="2517775"/>
            <a:ext cx="1872615" cy="1047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1932305" y="3441700"/>
            <a:ext cx="144145" cy="144145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8" name="Picture 27" descr="/home/elio/Documents/latinR2019/Presentación/corazon.pngcorazon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713220" y="3171508"/>
            <a:ext cx="780415" cy="683895"/>
          </a:xfrm>
          <a:prstGeom prst="rect">
            <a:avLst/>
          </a:prstGeom>
        </p:spPr>
      </p:pic>
      <p:sp>
        <p:nvSpPr>
          <p:cNvPr id="30" name="Text Box 29"/>
          <p:cNvSpPr txBox="1"/>
          <p:nvPr/>
        </p:nvSpPr>
        <p:spPr>
          <a:xfrm>
            <a:off x="68580" y="5082540"/>
            <a:ext cx="900684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Jamie Wong</a:t>
            </a:r>
            <a:r>
              <a:rPr lang="x-none" alt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, </a:t>
            </a:r>
            <a:r>
              <a:rPr 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Color: From Hexcodes to Eyeballs</a:t>
            </a:r>
            <a:r>
              <a:rPr lang="x-none" alt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. </a:t>
            </a:r>
            <a:endParaRPr lang="x-none" altLang="en-US" sz="1100">
              <a:latin typeface="Gotham [pyrs]" panose="02000603030000020004" charset="0"/>
              <a:cs typeface="Gotham [pyrs]" panose="02000603030000020004" charset="0"/>
              <a:sym typeface="+mn-ea"/>
            </a:endParaRPr>
          </a:p>
          <a:p>
            <a:pPr algn="r"/>
            <a:r>
              <a:rPr 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http://jamie-wong.com/post/color/</a:t>
            </a:r>
            <a:endParaRPr lang="en-US" sz="1100">
              <a:latin typeface="Gotham [pyrs]" panose="02000603030000020004" charset="0"/>
              <a:cs typeface="Gotham [pyrs]" panose="02000603030000020004" charset="0"/>
            </a:endParaRPr>
          </a:p>
        </p:txBody>
      </p:sp>
      <p:pic>
        <p:nvPicPr>
          <p:cNvPr id="5" name="Picture 4" descr="/home/elio/Documents/latinR2019/Presentación/conos.pngconos"/>
          <p:cNvPicPr>
            <a:picLocks noChangeAspect="1"/>
          </p:cNvPicPr>
          <p:nvPr/>
        </p:nvPicPr>
        <p:blipFill>
          <a:blip r:embed="rId5"/>
          <a:srcRect t="-1312"/>
          <a:stretch>
            <a:fillRect/>
          </a:stretch>
        </p:blipFill>
        <p:spPr>
          <a:xfrm>
            <a:off x="5951855" y="797560"/>
            <a:ext cx="2037715" cy="17176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948498" y="2258060"/>
            <a:ext cx="524637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7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METAMEROS</a:t>
            </a:r>
            <a:endParaRPr lang="x-none" altLang="en-US" sz="7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92735" y="-132080"/>
            <a:ext cx="10756900" cy="607822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817370" y="3828415"/>
            <a:ext cx="6931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C’est ne pas un</a:t>
            </a:r>
            <a:r>
              <a:rPr lang="" altLang="en-US"/>
              <a:t>a banana</a:t>
            </a:r>
            <a:r>
              <a:rPr lang="en-US"/>
              <a:t>.</a:t>
            </a:r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6005" y="309245"/>
            <a:ext cx="2136775" cy="256984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015" y="105410"/>
            <a:ext cx="2759710" cy="29768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5380" y="1160145"/>
            <a:ext cx="2136775" cy="2569845"/>
          </a:xfrm>
          <a:prstGeom prst="rect">
            <a:avLst/>
          </a:prstGeom>
        </p:spPr>
      </p:pic>
      <p:pic>
        <p:nvPicPr>
          <p:cNvPr id="26" name="Picture 25" descr="botella_demoni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555" y="1205865"/>
            <a:ext cx="1615440" cy="33039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6" name="Picture 25" descr="/home/elio/Documents/latinR2019/Presentación/botella_termo.pngbotella_termo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519555" y="1205865"/>
            <a:ext cx="1615440" cy="330390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915" y="753110"/>
            <a:ext cx="2759710" cy="297688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519555" y="2820035"/>
            <a:ext cx="16027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en-US" sz="2400">
                <a:solidFill>
                  <a:schemeClr val="bg1"/>
                </a:solidFill>
                <a:latin typeface="Gotham [H&amp;FJ]" panose="02000000000000000000" charset="0"/>
                <a:cs typeface="Gotham [H&amp;FJ]" panose="02000000000000000000" charset="0"/>
              </a:rPr>
              <a:t>T = 15°C</a:t>
            </a:r>
            <a:endParaRPr lang="x-none" altLang="en-US" sz="2400">
              <a:solidFill>
                <a:schemeClr val="bg1"/>
              </a:solidFill>
              <a:latin typeface="Gotham [H&amp;FJ]" panose="02000000000000000000" charset="0"/>
              <a:cs typeface="Gotham [H&amp;FJ]" panose="02000000000000000000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termo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8320" y="617220"/>
            <a:ext cx="5547360" cy="41605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521018" y="1753235"/>
            <a:ext cx="810196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en-US" sz="4000">
                <a:solidFill>
                  <a:schemeClr val="bg1"/>
                </a:solidFill>
                <a:latin typeface="Gotham [pyrs]" panose="02000603030000020004" charset="0"/>
                <a:cs typeface="Gotham [pyrs]" panose="02000603030000020004" charset="0"/>
              </a:rPr>
              <a:t>La estadística busca reducir los datos a la </a:t>
            </a:r>
            <a:r>
              <a:rPr lang="x-none" altLang="en-US" sz="4000" b="1">
                <a:solidFill>
                  <a:schemeClr val="bg1"/>
                </a:solidFill>
                <a:latin typeface="Gotham [pyrs]" panose="02000603030000020004" charset="0"/>
                <a:cs typeface="Gotham [pyrs]" panose="02000603030000020004" charset="0"/>
              </a:rPr>
              <a:t>mínima cantidad de información</a:t>
            </a:r>
            <a:r>
              <a:rPr lang="x-none" altLang="en-US" sz="4000">
                <a:solidFill>
                  <a:schemeClr val="bg1"/>
                </a:solidFill>
                <a:latin typeface="Gotham [pyrs]" panose="02000603030000020004" charset="0"/>
                <a:cs typeface="Gotham [pyrs]" panose="02000603030000020004" charset="0"/>
              </a:rPr>
              <a:t> necesaria.</a:t>
            </a:r>
            <a:endParaRPr lang="x-none" altLang="en-US" sz="4000">
              <a:solidFill>
                <a:schemeClr val="bg1"/>
              </a:solidFill>
              <a:latin typeface="Gotham [pyrs]" panose="02000603030000020004" charset="0"/>
              <a:cs typeface="Gotham [pyrs]" panose="0200060303000002000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6235" y="254000"/>
            <a:ext cx="3352165" cy="419100"/>
          </a:xfrm>
          <a:prstGeom prst="rect">
            <a:avLst/>
          </a:prstGeom>
        </p:spPr>
      </p:pic>
      <p:sp>
        <p:nvSpPr>
          <p:cNvPr id="9" name="Isosceles Triangle 8"/>
          <p:cNvSpPr/>
          <p:nvPr/>
        </p:nvSpPr>
        <p:spPr>
          <a:xfrm>
            <a:off x="2771775" y="1562100"/>
            <a:ext cx="3636645" cy="3241675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935990" y="4803775"/>
            <a:ext cx="357251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000">
                <a:latin typeface="Gotham [pyrs]" panose="02000603030000020004" charset="0"/>
                <a:cs typeface="Gotham [pyrs]" panose="02000603030000020004" charset="0"/>
              </a:rPr>
              <a:t>F es inyectiva</a:t>
            </a:r>
            <a:endParaRPr lang="en-US" altLang="en-US" sz="3000">
              <a:latin typeface="Gotham [pyrs]" panose="02000603030000020004" charset="0"/>
              <a:cs typeface="Gotham [pyrs]" panose="0200060303000002000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3082290" y="1012825"/>
            <a:ext cx="316611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000">
                <a:latin typeface="Gotham [pyrs]" panose="02000603030000020004" charset="0"/>
                <a:cs typeface="Gotham [pyrs]" panose="02000603030000020004" charset="0"/>
              </a:rPr>
              <a:t>F es continua</a:t>
            </a:r>
            <a:endParaRPr lang="en-US" altLang="en-US" sz="3000">
              <a:latin typeface="Gotham [pyrs]" panose="02000603030000020004" charset="0"/>
              <a:cs typeface="Gotham [pyrs]" panose="02000603030000020004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5424170" y="4803775"/>
            <a:ext cx="316611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000">
                <a:latin typeface="Gotham [pyrs]" panose="02000603030000020004" charset="0"/>
                <a:cs typeface="Gotham [pyrs]" panose="02000603030000020004" charset="0"/>
              </a:rPr>
              <a:t>m &lt; n</a:t>
            </a:r>
            <a:endParaRPr lang="en-US" altLang="en-US" sz="3000">
              <a:latin typeface="Gotham [pyrs]" panose="02000603030000020004" charset="0"/>
              <a:cs typeface="Gotham [pyrs]" panose="020006030300000200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ext Box 7"/>
          <p:cNvSpPr txBox="1"/>
          <p:nvPr/>
        </p:nvSpPr>
        <p:spPr>
          <a:xfrm>
            <a:off x="3235960" y="5082540"/>
            <a:ext cx="582739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en-US" sz="1100">
                <a:solidFill>
                  <a:srgbClr val="7700FF"/>
                </a:solidFill>
                <a:latin typeface="Gotham [pyrs]" panose="02000603030000020004" charset="0"/>
                <a:cs typeface="Gotham [pyrs]" panose="02000603030000020004" charset="0"/>
              </a:rPr>
              <a:t>Anscombe, F. J. </a:t>
            </a:r>
            <a:endParaRPr lang="en-US" sz="1100">
              <a:solidFill>
                <a:srgbClr val="7700FF"/>
              </a:solidFill>
              <a:latin typeface="Gotham [pyrs]" panose="02000603030000020004" charset="0"/>
              <a:cs typeface="Gotham [pyrs]" panose="02000603030000020004" charset="0"/>
            </a:endParaRPr>
          </a:p>
          <a:p>
            <a:pPr algn="r"/>
            <a:r>
              <a:rPr lang="en-US" sz="1100">
                <a:solidFill>
                  <a:srgbClr val="7700FF"/>
                </a:solidFill>
                <a:latin typeface="Gotham [pyrs]" panose="02000603030000020004" charset="0"/>
                <a:cs typeface="Gotham [pyrs]" panose="02000603030000020004" charset="0"/>
              </a:rPr>
              <a:t>“Graphs in Statistical Analysis”. The American Statistician 27, nº 1 (1973): 17–21.</a:t>
            </a:r>
            <a:endParaRPr lang="en-US" sz="1100">
              <a:solidFill>
                <a:srgbClr val="7700FF"/>
              </a:solidFill>
              <a:latin typeface="Gotham [pyrs]" panose="02000603030000020004" charset="0"/>
              <a:cs typeface="Gotham [pyrs]" panose="0200060303000002000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9720" y="621030"/>
            <a:ext cx="5715000" cy="20859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720" y="2623185"/>
            <a:ext cx="5715000" cy="24955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6235" y="254000"/>
            <a:ext cx="3352165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6235" y="254000"/>
            <a:ext cx="3352165" cy="419100"/>
          </a:xfrm>
          <a:prstGeom prst="rect">
            <a:avLst/>
          </a:prstGeom>
        </p:spPr>
      </p:pic>
      <p:sp>
        <p:nvSpPr>
          <p:cNvPr id="9" name="Isosceles Triangle 8"/>
          <p:cNvSpPr/>
          <p:nvPr/>
        </p:nvSpPr>
        <p:spPr>
          <a:xfrm>
            <a:off x="2771775" y="1562100"/>
            <a:ext cx="3636645" cy="3241675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935990" y="4803775"/>
            <a:ext cx="357251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000">
                <a:latin typeface="Gotham [pyrs]" panose="02000603030000020004" charset="0"/>
                <a:cs typeface="Gotham [pyrs]" panose="02000603030000020004" charset="0"/>
              </a:rPr>
              <a:t>F es inyectiva</a:t>
            </a:r>
            <a:endParaRPr lang="en-US" altLang="en-US" sz="3000">
              <a:latin typeface="Gotham [pyrs]" panose="02000603030000020004" charset="0"/>
              <a:cs typeface="Gotham [pyrs]" panose="0200060303000002000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3082290" y="1012825"/>
            <a:ext cx="316611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000">
                <a:latin typeface="Gotham [pyrs]" panose="02000603030000020004" charset="0"/>
                <a:cs typeface="Gotham [pyrs]" panose="02000603030000020004" charset="0"/>
              </a:rPr>
              <a:t>F es continua</a:t>
            </a:r>
            <a:endParaRPr lang="en-US" altLang="en-US" sz="3000">
              <a:latin typeface="Gotham [pyrs]" panose="02000603030000020004" charset="0"/>
              <a:cs typeface="Gotham [pyrs]" panose="02000603030000020004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5424170" y="4803775"/>
            <a:ext cx="316611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000">
                <a:latin typeface="Gotham [pyrs]" panose="02000603030000020004" charset="0"/>
                <a:cs typeface="Gotham [pyrs]" panose="02000603030000020004" charset="0"/>
              </a:rPr>
              <a:t>m &lt; n</a:t>
            </a:r>
            <a:endParaRPr lang="en-US" altLang="en-US" sz="3000">
              <a:latin typeface="Gotham [pyrs]" panose="02000603030000020004" charset="0"/>
              <a:cs typeface="Gotham [pyrs]" panose="020006030300000200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310" y="1789430"/>
            <a:ext cx="4183380" cy="278701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6235" y="254000"/>
            <a:ext cx="3352165" cy="419100"/>
          </a:xfrm>
          <a:prstGeom prst="rect">
            <a:avLst/>
          </a:prstGeom>
        </p:spPr>
      </p:pic>
      <p:sp>
        <p:nvSpPr>
          <p:cNvPr id="9" name="Isosceles Triangle 8"/>
          <p:cNvSpPr/>
          <p:nvPr/>
        </p:nvSpPr>
        <p:spPr>
          <a:xfrm>
            <a:off x="2771775" y="1562100"/>
            <a:ext cx="3636645" cy="3241675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935990" y="4803775"/>
            <a:ext cx="357251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000">
                <a:latin typeface="Gotham [pyrs]" panose="02000603030000020004" charset="0"/>
                <a:cs typeface="Gotham [pyrs]" panose="02000603030000020004" charset="0"/>
              </a:rPr>
              <a:t>F es inyectiva</a:t>
            </a:r>
            <a:endParaRPr lang="en-US" altLang="en-US" sz="3000">
              <a:latin typeface="Gotham [pyrs]" panose="02000603030000020004" charset="0"/>
              <a:cs typeface="Gotham [pyrs]" panose="02000603030000020004" charset="0"/>
            </a:endParaRPr>
          </a:p>
        </p:txBody>
      </p:sp>
      <p:sp>
        <p:nvSpPr>
          <p:cNvPr id="3" name="Oval 2"/>
          <p:cNvSpPr/>
          <p:nvPr/>
        </p:nvSpPr>
        <p:spPr>
          <a:xfrm rot="3000000">
            <a:off x="2731770" y="1529080"/>
            <a:ext cx="5906770" cy="3081655"/>
          </a:xfrm>
          <a:prstGeom prst="ellipse">
            <a:avLst/>
          </a:prstGeom>
          <a:noFill/>
          <a:ln w="57150">
            <a:solidFill>
              <a:srgbClr val="77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3082290" y="1012825"/>
            <a:ext cx="316611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000">
                <a:latin typeface="Gotham [pyrs]" panose="02000603030000020004" charset="0"/>
                <a:cs typeface="Gotham [pyrs]" panose="02000603030000020004" charset="0"/>
              </a:rPr>
              <a:t>F es continua</a:t>
            </a:r>
            <a:endParaRPr lang="en-US" altLang="en-US" sz="3000">
              <a:latin typeface="Gotham [pyrs]" panose="02000603030000020004" charset="0"/>
              <a:cs typeface="Gotham [pyrs]" panose="02000603030000020004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5424170" y="4803775"/>
            <a:ext cx="316611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000">
                <a:latin typeface="Gotham [pyrs]" panose="02000603030000020004" charset="0"/>
                <a:cs typeface="Gotham [pyrs]" panose="02000603030000020004" charset="0"/>
              </a:rPr>
              <a:t>m &lt; n</a:t>
            </a:r>
            <a:endParaRPr lang="en-US" altLang="en-US" sz="3000">
              <a:latin typeface="Gotham [pyrs]" panose="02000603030000020004" charset="0"/>
              <a:cs typeface="Gotham [pyrs]" panose="020006030300000200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810760" y="1761490"/>
            <a:ext cx="424307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200">
                <a:ln>
                  <a:solidFill>
                    <a:schemeClr val="tx1"/>
                  </a:solidFill>
                </a:ln>
                <a:solidFill>
                  <a:srgbClr val="7700FF"/>
                </a:solidFill>
                <a:latin typeface="Gotham [H&amp;FJ]" panose="02000000000000000000" charset="0"/>
                <a:cs typeface="Gotham [H&amp;FJ]" panose="02000000000000000000" charset="0"/>
              </a:rPr>
              <a:t>Transformaciones</a:t>
            </a:r>
            <a:endParaRPr lang="en-US" altLang="en-US" sz="3200">
              <a:ln>
                <a:solidFill>
                  <a:schemeClr val="tx1"/>
                </a:solidFill>
              </a:ln>
              <a:solidFill>
                <a:srgbClr val="7700FF"/>
              </a:solidFill>
              <a:latin typeface="Gotham [H&amp;FJ]" panose="02000000000000000000" charset="0"/>
              <a:cs typeface="Gotham [H&amp;FJ]" panose="02000000000000000000" charset="0"/>
            </a:endParaRPr>
          </a:p>
          <a:p>
            <a:pPr algn="ctr"/>
            <a:r>
              <a:rPr lang="en-US" altLang="en-US" sz="3200">
                <a:ln>
                  <a:solidFill>
                    <a:schemeClr val="tx1"/>
                  </a:solidFill>
                </a:ln>
                <a:solidFill>
                  <a:srgbClr val="7700FF"/>
                </a:solidFill>
                <a:latin typeface="Gotham [H&amp;FJ]" panose="02000000000000000000" charset="0"/>
                <a:cs typeface="Gotham [H&amp;FJ]" panose="02000000000000000000" charset="0"/>
              </a:rPr>
              <a:t>estadísticas</a:t>
            </a:r>
            <a:endParaRPr lang="en-US" altLang="en-US" sz="3200">
              <a:ln>
                <a:solidFill>
                  <a:schemeClr val="tx1"/>
                </a:solidFill>
              </a:ln>
              <a:solidFill>
                <a:srgbClr val="7700FF"/>
              </a:solidFill>
              <a:latin typeface="Gotham [H&amp;FJ]" panose="02000000000000000000" charset="0"/>
              <a:cs typeface="Gotham [H&amp;FJ]" panose="02000000000000000000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latam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1070" y="476250"/>
            <a:ext cx="4761865" cy="476186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 descr="/home/elio/Documents/latinR2019/Presentación/frames/latam_2.pnglatam_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211070" y="476250"/>
            <a:ext cx="4761865" cy="476186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/home/elio/Documents/latinR2019/Presentación/frames/latam_3.pnglatam_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211070" y="476250"/>
            <a:ext cx="4761865" cy="476186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/home/elio/Documents/latinR2019/Presentación/latam_full.giflatam_full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211070" y="476250"/>
            <a:ext cx="4761865" cy="476186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 descr="codigo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37515" y="-161290"/>
            <a:ext cx="10058400" cy="60375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 descr="energi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25" y="25400"/>
            <a:ext cx="9048750" cy="51092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ext Box 7"/>
          <p:cNvSpPr txBox="1"/>
          <p:nvPr/>
        </p:nvSpPr>
        <p:spPr>
          <a:xfrm>
            <a:off x="68580" y="5082540"/>
            <a:ext cx="900684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Matejka, Justin, y George Fitzmaurice. </a:t>
            </a:r>
            <a:endParaRPr lang="en-US" sz="1100">
              <a:latin typeface="Gotham [pyrs]" panose="02000603030000020004" charset="0"/>
              <a:cs typeface="Gotham [pyrs]" panose="02000603030000020004" charset="0"/>
              <a:sym typeface="+mn-ea"/>
            </a:endParaRPr>
          </a:p>
          <a:p>
            <a:pPr algn="r"/>
            <a:r>
              <a:rPr 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“Same Stats, Different Graphs: Generating Datasets with Varied Appearance and Identical Statistics through Simulated Annealing”. </a:t>
            </a:r>
            <a:endParaRPr lang="en-US" sz="1100">
              <a:latin typeface="Gotham [pyrs]" panose="02000603030000020004" charset="0"/>
              <a:cs typeface="Gotham [pyrs]" panose="0200060303000002000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rcRect l="4154" t="7869" r="2578" b="2358"/>
          <a:stretch>
            <a:fillRect/>
          </a:stretch>
        </p:blipFill>
        <p:spPr>
          <a:xfrm>
            <a:off x="1882775" y="377825"/>
            <a:ext cx="5560060" cy="4592955"/>
          </a:xfrm>
          <a:prstGeom prst="rect">
            <a:avLst/>
          </a:prstGeom>
        </p:spPr>
      </p:pic>
      <p:pic>
        <p:nvPicPr>
          <p:cNvPr id="7" name="Picture 6" descr="JustinMatejka-859075295059562498-C-wL0X4XkAAd7Q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590" y="2289175"/>
            <a:ext cx="5433695" cy="22034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adiabatic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736600"/>
            <a:ext cx="7315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/home/elio/Documents/latinR2019/Presentación/sombrero.gifsombrero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35" y="1404620"/>
            <a:ext cx="9142730" cy="254254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sombrer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1404620"/>
            <a:ext cx="9142730" cy="2542540"/>
          </a:xfrm>
          <a:prstGeom prst="rect">
            <a:avLst/>
          </a:prstGeom>
        </p:spPr>
      </p:pic>
      <p:pic>
        <p:nvPicPr>
          <p:cNvPr id="3" name="Picture 2" descr="/home/elio/Documents/latinR2019/Presentación/sombrero_fin.gifsombrero_fin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35" y="1408176"/>
            <a:ext cx="9142730" cy="2542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6235" y="254000"/>
            <a:ext cx="3352165" cy="419100"/>
          </a:xfrm>
          <a:prstGeom prst="rect">
            <a:avLst/>
          </a:prstGeom>
        </p:spPr>
      </p:pic>
      <p:sp>
        <p:nvSpPr>
          <p:cNvPr id="9" name="Isosceles Triangle 8"/>
          <p:cNvSpPr/>
          <p:nvPr/>
        </p:nvSpPr>
        <p:spPr>
          <a:xfrm>
            <a:off x="2771775" y="1562100"/>
            <a:ext cx="3636645" cy="3241675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630680" y="3669665"/>
            <a:ext cx="5882640" cy="1932305"/>
          </a:xfrm>
          <a:prstGeom prst="ellipse">
            <a:avLst/>
          </a:prstGeom>
          <a:noFill/>
          <a:ln w="57150">
            <a:solidFill>
              <a:srgbClr val="77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3082290" y="1012825"/>
            <a:ext cx="3166110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500">
                <a:latin typeface="Gotham Light" charset="0"/>
                <a:cs typeface="Gotham Light" charset="0"/>
              </a:rPr>
              <a:t>F es continua</a:t>
            </a:r>
            <a:endParaRPr lang="en-US" altLang="en-US" sz="3500">
              <a:latin typeface="Gotham Light" charset="0"/>
              <a:cs typeface="Gotham Light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911860" y="4803775"/>
            <a:ext cx="3572510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500">
                <a:latin typeface="Gotham Light" charset="0"/>
                <a:cs typeface="Gotham Light" charset="0"/>
              </a:rPr>
              <a:t>F es inyectiva</a:t>
            </a:r>
            <a:endParaRPr lang="en-US" altLang="en-US" sz="3500">
              <a:latin typeface="Gotham Light" charset="0"/>
              <a:cs typeface="Gotham Light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2450465" y="3086100"/>
            <a:ext cx="4243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200">
                <a:ln>
                  <a:solidFill>
                    <a:schemeClr val="tx1"/>
                  </a:solidFill>
                </a:ln>
                <a:solidFill>
                  <a:srgbClr val="7700FF"/>
                </a:solidFill>
                <a:latin typeface="Gotham Black" charset="0"/>
                <a:cs typeface="Gotham Black" charset="0"/>
              </a:rPr>
              <a:t>¿?</a:t>
            </a:r>
            <a:endParaRPr lang="en-US" altLang="en-US" sz="3200">
              <a:ln>
                <a:solidFill>
                  <a:schemeClr val="tx1"/>
                </a:solidFill>
              </a:ln>
              <a:solidFill>
                <a:srgbClr val="7700FF"/>
              </a:solidFill>
              <a:latin typeface="Gotham Black" charset="0"/>
              <a:cs typeface="Gotham Black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5424170" y="4803775"/>
            <a:ext cx="3166110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500">
                <a:latin typeface="Gotham Light" charset="0"/>
                <a:cs typeface="Gotham Light" charset="0"/>
              </a:rPr>
              <a:t>m &lt; n</a:t>
            </a:r>
            <a:endParaRPr lang="en-US" altLang="en-US" sz="3500">
              <a:latin typeface="Gotham Light" charset="0"/>
              <a:cs typeface="Gotham Light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70" y="284480"/>
            <a:ext cx="6576060" cy="514604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Text Box 10"/>
          <p:cNvSpPr txBox="1"/>
          <p:nvPr/>
        </p:nvSpPr>
        <p:spPr>
          <a:xfrm>
            <a:off x="4154170" y="4820920"/>
            <a:ext cx="46456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https://github.com/Ranlot/single-parameter-fit</a:t>
            </a:r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4154170" y="5095875"/>
            <a:ext cx="46456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https://github.com/eliocamp/spfit</a:t>
            </a:r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8062595" y="6127750"/>
            <a:ext cx="2540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\mathrm{datos} = \sin^2  \left ( 2^{x\tau} \arcsin \sqrt{\alpha} \right ) 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635" y="2820035"/>
            <a:ext cx="2564130" cy="1986915"/>
          </a:xfrm>
          <a:prstGeom prst="rect">
            <a:avLst/>
          </a:prstGeom>
        </p:spPr>
      </p:pic>
      <p:pic>
        <p:nvPicPr>
          <p:cNvPr id="6" name="Picture 5" descr="cabeza"/>
          <p:cNvPicPr>
            <a:picLocks noChangeAspect="1"/>
          </p:cNvPicPr>
          <p:nvPr/>
        </p:nvPicPr>
        <p:blipFill>
          <a:blip r:embed="rId2"/>
          <a:srcRect b="14267"/>
          <a:stretch>
            <a:fillRect/>
          </a:stretch>
        </p:blipFill>
        <p:spPr>
          <a:xfrm>
            <a:off x="5757545" y="2820035"/>
            <a:ext cx="2425700" cy="2079625"/>
          </a:xfrm>
          <a:prstGeom prst="rect">
            <a:avLst/>
          </a:prstGeom>
        </p:spPr>
      </p:pic>
      <p:sp>
        <p:nvSpPr>
          <p:cNvPr id="30" name="Text Box 29"/>
          <p:cNvSpPr txBox="1"/>
          <p:nvPr/>
        </p:nvSpPr>
        <p:spPr>
          <a:xfrm>
            <a:off x="68580" y="5082540"/>
            <a:ext cx="900684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Jamie Wong</a:t>
            </a:r>
            <a:r>
              <a:rPr lang="x-none" alt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, </a:t>
            </a:r>
            <a:r>
              <a:rPr 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Color: From Hexcodes to Eyeballs</a:t>
            </a:r>
            <a:r>
              <a:rPr lang="x-none" alt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. </a:t>
            </a:r>
            <a:endParaRPr lang="x-none" altLang="en-US" sz="1100">
              <a:latin typeface="Gotham [pyrs]" panose="02000603030000020004" charset="0"/>
              <a:cs typeface="Gotham [pyrs]" panose="02000603030000020004" charset="0"/>
              <a:sym typeface="+mn-ea"/>
            </a:endParaRPr>
          </a:p>
          <a:p>
            <a:pPr algn="r"/>
            <a:r>
              <a:rPr 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http://jamie-wong.com/post/color/</a:t>
            </a:r>
            <a:endParaRPr lang="en-US" sz="1100">
              <a:latin typeface="Gotham [pyrs]" panose="02000603030000020004" charset="0"/>
              <a:cs typeface="Gotham [pyrs]" panose="020006030300000200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635" y="2820035"/>
            <a:ext cx="2564130" cy="1986915"/>
          </a:xfrm>
          <a:prstGeom prst="rect">
            <a:avLst/>
          </a:prstGeom>
        </p:spPr>
      </p:pic>
      <p:pic>
        <p:nvPicPr>
          <p:cNvPr id="6" name="Picture 5" descr="cabeza"/>
          <p:cNvPicPr>
            <a:picLocks noChangeAspect="1"/>
          </p:cNvPicPr>
          <p:nvPr/>
        </p:nvPicPr>
        <p:blipFill>
          <a:blip r:embed="rId2"/>
          <a:srcRect b="14267"/>
          <a:stretch>
            <a:fillRect/>
          </a:stretch>
        </p:blipFill>
        <p:spPr>
          <a:xfrm>
            <a:off x="5757545" y="2820035"/>
            <a:ext cx="2425700" cy="2079625"/>
          </a:xfrm>
          <a:prstGeom prst="rect">
            <a:avLst/>
          </a:prstGeom>
        </p:spPr>
      </p:pic>
      <p:pic>
        <p:nvPicPr>
          <p:cNvPr id="15" name="Picture 14" descr="/home/elio/Documents/latinR2019/Presentación/azul_espectro.pngazul_espectr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3220" y="287020"/>
            <a:ext cx="3657600" cy="27432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884555" y="2515235"/>
            <a:ext cx="1068705" cy="10496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2053590" y="2517775"/>
            <a:ext cx="1872615" cy="1047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1932305" y="3441700"/>
            <a:ext cx="144145" cy="144145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Text Box 29"/>
          <p:cNvSpPr txBox="1"/>
          <p:nvPr/>
        </p:nvSpPr>
        <p:spPr>
          <a:xfrm>
            <a:off x="68580" y="5082540"/>
            <a:ext cx="900684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Jamie Wong</a:t>
            </a:r>
            <a:r>
              <a:rPr lang="x-none" alt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, </a:t>
            </a:r>
            <a:r>
              <a:rPr 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Color: From Hexcodes to Eyeballs</a:t>
            </a:r>
            <a:r>
              <a:rPr lang="x-none" alt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. </a:t>
            </a:r>
            <a:endParaRPr lang="x-none" altLang="en-US" sz="1100">
              <a:latin typeface="Gotham [pyrs]" panose="02000603030000020004" charset="0"/>
              <a:cs typeface="Gotham [pyrs]" panose="02000603030000020004" charset="0"/>
              <a:sym typeface="+mn-ea"/>
            </a:endParaRPr>
          </a:p>
          <a:p>
            <a:pPr algn="r"/>
            <a:r>
              <a:rPr 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http://jamie-wong.com/post/color/</a:t>
            </a:r>
            <a:endParaRPr lang="en-US" sz="1100">
              <a:latin typeface="Gotham [pyrs]" panose="02000603030000020004" charset="0"/>
              <a:cs typeface="Gotham [pyrs]" panose="020006030300000200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635" y="2820035"/>
            <a:ext cx="2564130" cy="1986915"/>
          </a:xfrm>
          <a:prstGeom prst="rect">
            <a:avLst/>
          </a:prstGeom>
        </p:spPr>
      </p:pic>
      <p:pic>
        <p:nvPicPr>
          <p:cNvPr id="6" name="Picture 5" descr="cabeza"/>
          <p:cNvPicPr>
            <a:picLocks noChangeAspect="1"/>
          </p:cNvPicPr>
          <p:nvPr/>
        </p:nvPicPr>
        <p:blipFill>
          <a:blip r:embed="rId2"/>
          <a:srcRect b="14267"/>
          <a:stretch>
            <a:fillRect/>
          </a:stretch>
        </p:blipFill>
        <p:spPr>
          <a:xfrm>
            <a:off x="5757545" y="2820035"/>
            <a:ext cx="2425700" cy="2079625"/>
          </a:xfrm>
          <a:prstGeom prst="rect">
            <a:avLst/>
          </a:prstGeom>
        </p:spPr>
      </p:pic>
      <p:pic>
        <p:nvPicPr>
          <p:cNvPr id="15" name="Picture 14" descr="/home/elio/Documents/latinR2019/Presentación/azul_espectro.pngazul_espectr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3220" y="287020"/>
            <a:ext cx="3657600" cy="27432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884555" y="2515235"/>
            <a:ext cx="1068705" cy="10496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2053590" y="2517775"/>
            <a:ext cx="1872615" cy="1047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1932305" y="3441700"/>
            <a:ext cx="144145" cy="144145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" name="Picture 1" descr="conos_helad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105" y="1628775"/>
            <a:ext cx="1924685" cy="877570"/>
          </a:xfrm>
          <a:prstGeom prst="rect">
            <a:avLst/>
          </a:prstGeom>
        </p:spPr>
      </p:pic>
      <p:sp>
        <p:nvSpPr>
          <p:cNvPr id="30" name="Text Box 29"/>
          <p:cNvSpPr txBox="1"/>
          <p:nvPr/>
        </p:nvSpPr>
        <p:spPr>
          <a:xfrm>
            <a:off x="68580" y="5082540"/>
            <a:ext cx="900684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Jamie Wong</a:t>
            </a:r>
            <a:r>
              <a:rPr lang="x-none" alt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, </a:t>
            </a:r>
            <a:r>
              <a:rPr 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Color: From Hexcodes to Eyeballs</a:t>
            </a:r>
            <a:r>
              <a:rPr lang="x-none" alt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. </a:t>
            </a:r>
            <a:endParaRPr lang="x-none" altLang="en-US" sz="1100">
              <a:latin typeface="Gotham [pyrs]" panose="02000603030000020004" charset="0"/>
              <a:cs typeface="Gotham [pyrs]" panose="02000603030000020004" charset="0"/>
              <a:sym typeface="+mn-ea"/>
            </a:endParaRPr>
          </a:p>
          <a:p>
            <a:pPr algn="r"/>
            <a:r>
              <a:rPr 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http://jamie-wong.com/post/color/</a:t>
            </a:r>
            <a:endParaRPr lang="en-US" sz="1100">
              <a:latin typeface="Gotham [pyrs]" panose="02000603030000020004" charset="0"/>
              <a:cs typeface="Gotham [pyrs]" panose="020006030300000200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635" y="2820035"/>
            <a:ext cx="2564130" cy="1986915"/>
          </a:xfrm>
          <a:prstGeom prst="rect">
            <a:avLst/>
          </a:prstGeom>
        </p:spPr>
      </p:pic>
      <p:pic>
        <p:nvPicPr>
          <p:cNvPr id="6" name="Picture 5" descr="cabeza"/>
          <p:cNvPicPr>
            <a:picLocks noChangeAspect="1"/>
          </p:cNvPicPr>
          <p:nvPr/>
        </p:nvPicPr>
        <p:blipFill>
          <a:blip r:embed="rId2"/>
          <a:srcRect b="14267"/>
          <a:stretch>
            <a:fillRect/>
          </a:stretch>
        </p:blipFill>
        <p:spPr>
          <a:xfrm>
            <a:off x="5757545" y="2820035"/>
            <a:ext cx="2425700" cy="2079625"/>
          </a:xfrm>
          <a:prstGeom prst="rect">
            <a:avLst/>
          </a:prstGeom>
        </p:spPr>
      </p:pic>
      <p:pic>
        <p:nvPicPr>
          <p:cNvPr id="15" name="Picture 14" descr="/home/elio/Documents/latinR2019/Presentación/azul_espectro.pngazul_espectr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3220" y="287020"/>
            <a:ext cx="3657600" cy="27432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884555" y="2515235"/>
            <a:ext cx="1068705" cy="10496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2053590" y="2517775"/>
            <a:ext cx="1872615" cy="1047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1932305" y="3441700"/>
            <a:ext cx="144145" cy="144145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Picture 3" descr="conos_call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325" y="1628775"/>
            <a:ext cx="1960346" cy="877824"/>
          </a:xfrm>
          <a:prstGeom prst="rect">
            <a:avLst/>
          </a:prstGeom>
        </p:spPr>
      </p:pic>
      <p:sp>
        <p:nvSpPr>
          <p:cNvPr id="30" name="Text Box 29"/>
          <p:cNvSpPr txBox="1"/>
          <p:nvPr/>
        </p:nvSpPr>
        <p:spPr>
          <a:xfrm>
            <a:off x="68580" y="5082540"/>
            <a:ext cx="900684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Jamie Wong</a:t>
            </a:r>
            <a:r>
              <a:rPr lang="x-none" alt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, </a:t>
            </a:r>
            <a:r>
              <a:rPr 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Color: From Hexcodes to Eyeballs</a:t>
            </a:r>
            <a:r>
              <a:rPr lang="x-none" alt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. </a:t>
            </a:r>
            <a:endParaRPr lang="x-none" altLang="en-US" sz="1100">
              <a:latin typeface="Gotham [pyrs]" panose="02000603030000020004" charset="0"/>
              <a:cs typeface="Gotham [pyrs]" panose="02000603030000020004" charset="0"/>
              <a:sym typeface="+mn-ea"/>
            </a:endParaRPr>
          </a:p>
          <a:p>
            <a:pPr algn="r"/>
            <a:r>
              <a:rPr 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http://jamie-wong.com/post/color/</a:t>
            </a:r>
            <a:endParaRPr lang="en-US" sz="1100">
              <a:latin typeface="Gotham [pyrs]" panose="02000603030000020004" charset="0"/>
              <a:cs typeface="Gotham [pyrs]" panose="020006030300000200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635" y="2820035"/>
            <a:ext cx="2564130" cy="1986915"/>
          </a:xfrm>
          <a:prstGeom prst="rect">
            <a:avLst/>
          </a:prstGeom>
        </p:spPr>
      </p:pic>
      <p:pic>
        <p:nvPicPr>
          <p:cNvPr id="6" name="Picture 5" descr="cabeza"/>
          <p:cNvPicPr>
            <a:picLocks noChangeAspect="1"/>
          </p:cNvPicPr>
          <p:nvPr/>
        </p:nvPicPr>
        <p:blipFill>
          <a:blip r:embed="rId2"/>
          <a:srcRect b="14267"/>
          <a:stretch>
            <a:fillRect/>
          </a:stretch>
        </p:blipFill>
        <p:spPr>
          <a:xfrm>
            <a:off x="5757545" y="2820035"/>
            <a:ext cx="2425700" cy="2079625"/>
          </a:xfrm>
          <a:prstGeom prst="rect">
            <a:avLst/>
          </a:prstGeom>
        </p:spPr>
      </p:pic>
      <p:pic>
        <p:nvPicPr>
          <p:cNvPr id="15" name="Picture 14" descr="/home/elio/Documents/latinR2019/Presentación/azul_espectro.pngazul_espectr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3220" y="287020"/>
            <a:ext cx="3657600" cy="27432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884555" y="2515235"/>
            <a:ext cx="1068705" cy="10496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2053590" y="2517775"/>
            <a:ext cx="1872615" cy="1047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1932305" y="3441700"/>
            <a:ext cx="144145" cy="144145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" name="Picture 1" descr="/home/elio/Documents/latinR2019/Presentación/conos.pngconos"/>
          <p:cNvPicPr>
            <a:picLocks noChangeAspect="1"/>
          </p:cNvPicPr>
          <p:nvPr/>
        </p:nvPicPr>
        <p:blipFill>
          <a:blip r:embed="rId4"/>
          <a:srcRect t="44419"/>
          <a:stretch>
            <a:fillRect/>
          </a:stretch>
        </p:blipFill>
        <p:spPr>
          <a:xfrm>
            <a:off x="5951855" y="1572895"/>
            <a:ext cx="2037715" cy="942340"/>
          </a:xfrm>
          <a:prstGeom prst="rect">
            <a:avLst/>
          </a:prstGeom>
        </p:spPr>
      </p:pic>
      <p:sp>
        <p:nvSpPr>
          <p:cNvPr id="30" name="Text Box 29"/>
          <p:cNvSpPr txBox="1"/>
          <p:nvPr/>
        </p:nvSpPr>
        <p:spPr>
          <a:xfrm>
            <a:off x="68580" y="5082540"/>
            <a:ext cx="900684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Jamie Wong</a:t>
            </a:r>
            <a:r>
              <a:rPr lang="x-none" alt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, </a:t>
            </a:r>
            <a:r>
              <a:rPr 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Color: From Hexcodes to Eyeballs</a:t>
            </a:r>
            <a:r>
              <a:rPr lang="x-none" alt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. </a:t>
            </a:r>
            <a:endParaRPr lang="x-none" altLang="en-US" sz="1100">
              <a:latin typeface="Gotham [pyrs]" panose="02000603030000020004" charset="0"/>
              <a:cs typeface="Gotham [pyrs]" panose="02000603030000020004" charset="0"/>
              <a:sym typeface="+mn-ea"/>
            </a:endParaRPr>
          </a:p>
          <a:p>
            <a:pPr algn="r"/>
            <a:r>
              <a:rPr 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http://jamie-wong.com/post/color/</a:t>
            </a:r>
            <a:endParaRPr lang="en-US" sz="1100">
              <a:latin typeface="Gotham [pyrs]" panose="02000603030000020004" charset="0"/>
              <a:cs typeface="Gotham [pyrs]" panose="020006030300000200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635" y="2820035"/>
            <a:ext cx="2564130" cy="1986915"/>
          </a:xfrm>
          <a:prstGeom prst="rect">
            <a:avLst/>
          </a:prstGeom>
        </p:spPr>
      </p:pic>
      <p:pic>
        <p:nvPicPr>
          <p:cNvPr id="6" name="Picture 5" descr="cabeza"/>
          <p:cNvPicPr>
            <a:picLocks noChangeAspect="1"/>
          </p:cNvPicPr>
          <p:nvPr/>
        </p:nvPicPr>
        <p:blipFill>
          <a:blip r:embed="rId2"/>
          <a:srcRect b="14267"/>
          <a:stretch>
            <a:fillRect/>
          </a:stretch>
        </p:blipFill>
        <p:spPr>
          <a:xfrm>
            <a:off x="5757545" y="2820035"/>
            <a:ext cx="2425700" cy="2079625"/>
          </a:xfrm>
          <a:prstGeom prst="rect">
            <a:avLst/>
          </a:prstGeom>
        </p:spPr>
      </p:pic>
      <p:pic>
        <p:nvPicPr>
          <p:cNvPr id="15" name="Picture 14" descr="/home/elio/Documents/latinR2019/Presentación/azul_espectro.pngazul_espectr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3220" y="287020"/>
            <a:ext cx="3657600" cy="27432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884555" y="2515235"/>
            <a:ext cx="1068705" cy="10496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2053590" y="2517775"/>
            <a:ext cx="1872615" cy="1047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1932305" y="3441700"/>
            <a:ext cx="144145" cy="144145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Text Box 29"/>
          <p:cNvSpPr txBox="1"/>
          <p:nvPr/>
        </p:nvSpPr>
        <p:spPr>
          <a:xfrm>
            <a:off x="68580" y="5082540"/>
            <a:ext cx="900684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Jamie Wong</a:t>
            </a:r>
            <a:r>
              <a:rPr lang="x-none" alt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, </a:t>
            </a:r>
            <a:r>
              <a:rPr 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Color: From Hexcodes to Eyeballs</a:t>
            </a:r>
            <a:r>
              <a:rPr lang="x-none" alt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. </a:t>
            </a:r>
            <a:endParaRPr lang="x-none" altLang="en-US" sz="1100">
              <a:latin typeface="Gotham [pyrs]" panose="02000603030000020004" charset="0"/>
              <a:cs typeface="Gotham [pyrs]" panose="02000603030000020004" charset="0"/>
              <a:sym typeface="+mn-ea"/>
            </a:endParaRPr>
          </a:p>
          <a:p>
            <a:pPr algn="r"/>
            <a:r>
              <a:rPr lang="en-US" sz="1100">
                <a:latin typeface="Gotham [pyrs]" panose="02000603030000020004" charset="0"/>
                <a:cs typeface="Gotham [pyrs]" panose="02000603030000020004" charset="0"/>
                <a:sym typeface="+mn-ea"/>
              </a:rPr>
              <a:t>http://jamie-wong.com/post/color/</a:t>
            </a:r>
            <a:endParaRPr lang="en-US" sz="1100">
              <a:latin typeface="Gotham [pyrs]" panose="02000603030000020004" charset="0"/>
              <a:cs typeface="Gotham [pyrs]" panose="02000603030000020004" charset="0"/>
            </a:endParaRPr>
          </a:p>
        </p:txBody>
      </p:sp>
      <p:pic>
        <p:nvPicPr>
          <p:cNvPr id="5" name="Picture 4" descr="/home/elio/Documents/latinR2019/Presentación/conos.pngconos"/>
          <p:cNvPicPr>
            <a:picLocks noChangeAspect="1"/>
          </p:cNvPicPr>
          <p:nvPr/>
        </p:nvPicPr>
        <p:blipFill>
          <a:blip r:embed="rId4"/>
          <a:srcRect t="-1312"/>
          <a:stretch>
            <a:fillRect/>
          </a:stretch>
        </p:blipFill>
        <p:spPr>
          <a:xfrm>
            <a:off x="5951855" y="797560"/>
            <a:ext cx="2037715" cy="17176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1340</Words>
  <Application>WPS Presentation</Application>
  <PresentationFormat>On-screen Show (16:10)</PresentationFormat>
  <Paragraphs>78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59" baseType="lpstr">
      <vt:lpstr>Arial</vt:lpstr>
      <vt:lpstr>SimSun</vt:lpstr>
      <vt:lpstr>Wingdings</vt:lpstr>
      <vt:lpstr>Gotham Light</vt:lpstr>
      <vt:lpstr>Fira Code</vt:lpstr>
      <vt:lpstr>Arial Black</vt:lpstr>
      <vt:lpstr>Gotham Black</vt:lpstr>
      <vt:lpstr>Font Awesome 5 Brands</vt:lpstr>
      <vt:lpstr>Gotham Book</vt:lpstr>
      <vt:lpstr>Gotham [pyrs]</vt:lpstr>
      <vt:lpstr>Gotham [H&amp;FJ]</vt:lpstr>
      <vt:lpstr>Calibri</vt:lpstr>
      <vt:lpstr>微软雅黑</vt:lpstr>
      <vt:lpstr>FZHei-B01</vt:lpstr>
      <vt:lpstr/>
      <vt:lpstr>Arial Unicode MS</vt:lpstr>
      <vt:lpstr>DejaVu Sans</vt:lpstr>
      <vt:lpstr>Baekmuk Gulim</vt:lpstr>
      <vt:lpstr>EmbossedBlack</vt:lpstr>
      <vt:lpstr>FZShuSong-Z01</vt:lpstr>
      <vt:lpstr>OpenSymbol</vt:lpstr>
      <vt:lpstr>Operating instructions</vt:lpstr>
      <vt:lpstr>Office Theme</vt:lpstr>
      <vt:lpstr>Si te gusta la estadística bancate los metámeros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elio</dc:creator>
  <cp:lastModifiedBy>elio</cp:lastModifiedBy>
  <cp:revision>661</cp:revision>
  <dcterms:created xsi:type="dcterms:W3CDTF">2019-09-17T20:42:23Z</dcterms:created>
  <dcterms:modified xsi:type="dcterms:W3CDTF">2019-09-17T20:42:23Z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1033-10.1.0.6757</vt:lpwstr>
  </property>
</Properties>
</file>